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</p:sldIdLst>
  <p:sldSz cx="18288000" cy="10287000"/>
  <p:notesSz cx="6858000" cy="9144000"/>
  <p:embeddedFontLst>
    <p:embeddedFont>
      <p:font typeface="Anonymous Pro" panose="02020500000000000000" charset="0"/>
      <p:regular r:id="rId18"/>
    </p:embeddedFont>
    <p:embeddedFont>
      <p:font typeface="Anonymous Pro Bold" panose="0202050000000000000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Modular" panose="020205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87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哲瑋 劉" userId="cb73e1bcf08f9389" providerId="LiveId" clId="{B94D5D95-0A57-4BE5-8A14-271DCFA0A267}"/>
    <pc:docChg chg="custSel delSld modSld">
      <pc:chgData name="哲瑋 劉" userId="cb73e1bcf08f9389" providerId="LiveId" clId="{B94D5D95-0A57-4BE5-8A14-271DCFA0A267}" dt="2023-11-10T13:32:37.336" v="5" actId="478"/>
      <pc:docMkLst>
        <pc:docMk/>
      </pc:docMkLst>
      <pc:sldChg chg="delSp modSp mod">
        <pc:chgData name="哲瑋 劉" userId="cb73e1bcf08f9389" providerId="LiveId" clId="{B94D5D95-0A57-4BE5-8A14-271DCFA0A267}" dt="2023-11-10T13:32:37.336" v="5" actId="478"/>
        <pc:sldMkLst>
          <pc:docMk/>
          <pc:sldMk cId="0" sldId="257"/>
        </pc:sldMkLst>
        <pc:spChg chg="del">
          <ac:chgData name="哲瑋 劉" userId="cb73e1bcf08f9389" providerId="LiveId" clId="{B94D5D95-0A57-4BE5-8A14-271DCFA0A267}" dt="2023-11-10T13:32:36.497" v="4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哲瑋 劉" userId="cb73e1bcf08f9389" providerId="LiveId" clId="{B94D5D95-0A57-4BE5-8A14-271DCFA0A267}" dt="2023-11-10T13:32:37.336" v="5" actId="478"/>
          <ac:spMkLst>
            <pc:docMk/>
            <pc:sldMk cId="0" sldId="257"/>
            <ac:spMk id="28" creationId="{00000000-0000-0000-0000-000000000000}"/>
          </ac:spMkLst>
        </pc:spChg>
        <pc:spChg chg="del mod">
          <ac:chgData name="哲瑋 劉" userId="cb73e1bcf08f9389" providerId="LiveId" clId="{B94D5D95-0A57-4BE5-8A14-271DCFA0A267}" dt="2023-11-10T13:32:34.220" v="3" actId="478"/>
          <ac:spMkLst>
            <pc:docMk/>
            <pc:sldMk cId="0" sldId="257"/>
            <ac:spMk id="29" creationId="{00000000-0000-0000-0000-000000000000}"/>
          </ac:spMkLst>
        </pc:spChg>
      </pc:sldChg>
      <pc:sldChg chg="del">
        <pc:chgData name="哲瑋 劉" userId="cb73e1bcf08f9389" providerId="LiveId" clId="{B94D5D95-0A57-4BE5-8A14-271DCFA0A267}" dt="2023-11-10T13:32:14.104" v="1" actId="47"/>
        <pc:sldMkLst>
          <pc:docMk/>
          <pc:sldMk cId="0" sldId="271"/>
        </pc:sldMkLst>
      </pc:sldChg>
      <pc:sldChg chg="del">
        <pc:chgData name="哲瑋 劉" userId="cb73e1bcf08f9389" providerId="LiveId" clId="{B94D5D95-0A57-4BE5-8A14-271DCFA0A267}" dt="2023-11-10T13:32:13.064" v="0" actId="47"/>
        <pc:sldMkLst>
          <pc:docMk/>
          <pc:sldMk cId="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3.sv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55.svg"/><Relationship Id="rId12" Type="http://schemas.openxmlformats.org/officeDocument/2006/relationships/image" Target="../media/image17.png"/><Relationship Id="rId17" Type="http://schemas.openxmlformats.org/officeDocument/2006/relationships/image" Target="../media/image59.sv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4.svg"/><Relationship Id="rId5" Type="http://schemas.openxmlformats.org/officeDocument/2006/relationships/image" Target="../media/image53.svg"/><Relationship Id="rId15" Type="http://schemas.openxmlformats.org/officeDocument/2006/relationships/image" Target="../media/image57.svg"/><Relationship Id="rId10" Type="http://schemas.openxmlformats.org/officeDocument/2006/relationships/image" Target="../media/image13.png"/><Relationship Id="rId4" Type="http://schemas.openxmlformats.org/officeDocument/2006/relationships/image" Target="../media/image52.png"/><Relationship Id="rId9" Type="http://schemas.openxmlformats.org/officeDocument/2006/relationships/image" Target="../media/image8.sv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svg"/><Relationship Id="rId5" Type="http://schemas.openxmlformats.org/officeDocument/2006/relationships/image" Target="../media/image16.svg"/><Relationship Id="rId1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3.sv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1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43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19760" y="5550984"/>
            <a:ext cx="8624808" cy="1474058"/>
          </a:xfrm>
          <a:custGeom>
            <a:avLst/>
            <a:gdLst/>
            <a:ahLst/>
            <a:cxnLst/>
            <a:rect l="l" t="t" r="r" b="b"/>
            <a:pathLst>
              <a:path w="8624808" h="1474058">
                <a:moveTo>
                  <a:pt x="0" y="0"/>
                </a:moveTo>
                <a:lnTo>
                  <a:pt x="8624808" y="0"/>
                </a:lnTo>
                <a:lnTo>
                  <a:pt x="8624808" y="1474058"/>
                </a:lnTo>
                <a:lnTo>
                  <a:pt x="0" y="14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44000" y="-9450543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10138" y="355567"/>
            <a:ext cx="4936169" cy="1202630"/>
          </a:xfrm>
          <a:custGeom>
            <a:avLst/>
            <a:gdLst/>
            <a:ahLst/>
            <a:cxnLst/>
            <a:rect l="l" t="t" r="r" b="b"/>
            <a:pathLst>
              <a:path w="4936169" h="1202630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10616" y="2397630"/>
            <a:ext cx="6689788" cy="1143346"/>
          </a:xfrm>
          <a:custGeom>
            <a:avLst/>
            <a:gdLst/>
            <a:ahLst/>
            <a:cxnLst/>
            <a:rect l="l" t="t" r="r" b="b"/>
            <a:pathLst>
              <a:path w="6689788" h="1143346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65571" y="1028700"/>
            <a:ext cx="5245314" cy="1277949"/>
          </a:xfrm>
          <a:custGeom>
            <a:avLst/>
            <a:gdLst/>
            <a:ahLst/>
            <a:cxnLst/>
            <a:rect l="l" t="t" r="r" b="b"/>
            <a:pathLst>
              <a:path w="5245314" h="1277949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99976" y="7299564"/>
            <a:ext cx="533895" cy="1334738"/>
          </a:xfrm>
          <a:custGeom>
            <a:avLst/>
            <a:gdLst/>
            <a:ahLst/>
            <a:cxnLst/>
            <a:rect l="l" t="t" r="r" b="b"/>
            <a:pathLst>
              <a:path w="533895" h="1334738">
                <a:moveTo>
                  <a:pt x="0" y="0"/>
                </a:moveTo>
                <a:lnTo>
                  <a:pt x="533896" y="0"/>
                </a:lnTo>
                <a:lnTo>
                  <a:pt x="533896" y="1334738"/>
                </a:lnTo>
                <a:lnTo>
                  <a:pt x="0" y="133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7401" y="4257782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86370" y="626763"/>
            <a:ext cx="1345859" cy="1770867"/>
          </a:xfrm>
          <a:custGeom>
            <a:avLst/>
            <a:gdLst/>
            <a:ahLst/>
            <a:cxnLst/>
            <a:rect l="l" t="t" r="r" b="b"/>
            <a:pathLst>
              <a:path w="1345859" h="1770867">
                <a:moveTo>
                  <a:pt x="0" y="0"/>
                </a:moveTo>
                <a:lnTo>
                  <a:pt x="1345860" y="0"/>
                </a:lnTo>
                <a:lnTo>
                  <a:pt x="1345860" y="1770867"/>
                </a:lnTo>
                <a:lnTo>
                  <a:pt x="0" y="1770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01991" y="5909042"/>
            <a:ext cx="1425917" cy="2781044"/>
          </a:xfrm>
          <a:custGeom>
            <a:avLst/>
            <a:gdLst/>
            <a:ahLst/>
            <a:cxnLst/>
            <a:rect l="l" t="t" r="r" b="b"/>
            <a:pathLst>
              <a:path w="1425917" h="2781044">
                <a:moveTo>
                  <a:pt x="0" y="0"/>
                </a:moveTo>
                <a:lnTo>
                  <a:pt x="1425917" y="0"/>
                </a:lnTo>
                <a:lnTo>
                  <a:pt x="1425917" y="2781044"/>
                </a:lnTo>
                <a:lnTo>
                  <a:pt x="0" y="2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33872" y="5419661"/>
            <a:ext cx="3381078" cy="3270424"/>
          </a:xfrm>
          <a:custGeom>
            <a:avLst/>
            <a:gdLst/>
            <a:ahLst/>
            <a:cxnLst/>
            <a:rect l="l" t="t" r="r" b="b"/>
            <a:pathLst>
              <a:path w="3381078" h="3270424">
                <a:moveTo>
                  <a:pt x="0" y="0"/>
                </a:moveTo>
                <a:lnTo>
                  <a:pt x="3381077" y="0"/>
                </a:lnTo>
                <a:lnTo>
                  <a:pt x="3381077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55592" y="5577546"/>
            <a:ext cx="1624849" cy="3169031"/>
          </a:xfrm>
          <a:custGeom>
            <a:avLst/>
            <a:gdLst/>
            <a:ahLst/>
            <a:cxnLst/>
            <a:rect l="l" t="t" r="r" b="b"/>
            <a:pathLst>
              <a:path w="1624849" h="3169031">
                <a:moveTo>
                  <a:pt x="0" y="0"/>
                </a:moveTo>
                <a:lnTo>
                  <a:pt x="1624849" y="0"/>
                </a:lnTo>
                <a:lnTo>
                  <a:pt x="1624849" y="3169031"/>
                </a:lnTo>
                <a:lnTo>
                  <a:pt x="0" y="3169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07534" y="231278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430654" y="7382174"/>
            <a:ext cx="737982" cy="737982"/>
          </a:xfrm>
          <a:custGeom>
            <a:avLst/>
            <a:gdLst/>
            <a:ahLst/>
            <a:cxnLst/>
            <a:rect l="l" t="t" r="r" b="b"/>
            <a:pathLst>
              <a:path w="737982" h="737982">
                <a:moveTo>
                  <a:pt x="0" y="0"/>
                </a:moveTo>
                <a:lnTo>
                  <a:pt x="737981" y="0"/>
                </a:lnTo>
                <a:lnTo>
                  <a:pt x="737981" y="737982"/>
                </a:lnTo>
                <a:lnTo>
                  <a:pt x="0" y="737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914503" y="7382174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90" y="0"/>
                </a:lnTo>
                <a:lnTo>
                  <a:pt x="748490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989948" y="1709280"/>
            <a:ext cx="11360124" cy="15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4"/>
              </a:lnSpc>
            </a:pPr>
            <a:r>
              <a:rPr lang="en-US" sz="4602">
                <a:solidFill>
                  <a:srgbClr val="2E1B5B"/>
                </a:solidFill>
                <a:ea typeface="Anonymous Pro Bold"/>
              </a:rPr>
              <a:t>雙側動作協調能力不佳</a:t>
            </a:r>
          </a:p>
          <a:p>
            <a:pPr algn="ctr">
              <a:lnSpc>
                <a:spcPts val="6444"/>
              </a:lnSpc>
            </a:pPr>
            <a:r>
              <a:rPr lang="en-US" sz="4602">
                <a:solidFill>
                  <a:srgbClr val="2E1B5B"/>
                </a:solidFill>
                <a:ea typeface="Anonymous Pro Bold"/>
              </a:rPr>
              <a:t>體感遊戲設計－打地鼠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89948" y="4496855"/>
            <a:ext cx="11360124" cy="382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1B5B"/>
                </a:solidFill>
                <a:ea typeface="Anonymous Pro"/>
              </a:rPr>
              <a:t>組員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1B5B"/>
                </a:solidFill>
                <a:latin typeface="Anonymous Pro"/>
                <a:ea typeface="Anonymous Pro"/>
              </a:rPr>
              <a:t>智商四甲C109156123 黃柏瑋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1B5B"/>
                </a:solidFill>
                <a:latin typeface="Anonymous Pro"/>
                <a:ea typeface="Anonymous Pro"/>
              </a:rPr>
              <a:t>智商四甲C109156124 簡仲威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E1B5B"/>
                </a:solidFill>
                <a:latin typeface="Anonymous Pro"/>
                <a:ea typeface="Anonymous Pro"/>
              </a:rPr>
              <a:t>智商三乙C110156212 劉哲瑋</a:t>
            </a:r>
          </a:p>
          <a:p>
            <a:pPr algn="ctr">
              <a:lnSpc>
                <a:spcPts val="7004"/>
              </a:lnSpc>
            </a:pPr>
            <a:endParaRPr lang="en-US" sz="4200">
              <a:solidFill>
                <a:srgbClr val="2E1B5B"/>
              </a:solidFill>
              <a:latin typeface="Anonymous Pro"/>
              <a:ea typeface="Anonymou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25984" y="2637028"/>
            <a:ext cx="111218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暫停畫面</a:t>
            </a:r>
          </a:p>
        </p:txBody>
      </p:sp>
      <p:sp>
        <p:nvSpPr>
          <p:cNvPr id="8" name="Freeform 8"/>
          <p:cNvSpPr/>
          <p:nvPr/>
        </p:nvSpPr>
        <p:spPr>
          <a:xfrm>
            <a:off x="1685260" y="4689452"/>
            <a:ext cx="1740724" cy="4022681"/>
          </a:xfrm>
          <a:custGeom>
            <a:avLst/>
            <a:gdLst/>
            <a:ahLst/>
            <a:cxnLst/>
            <a:rect l="l" t="t" r="r" b="b"/>
            <a:pathLst>
              <a:path w="1740724" h="4022681">
                <a:moveTo>
                  <a:pt x="0" y="0"/>
                </a:moveTo>
                <a:lnTo>
                  <a:pt x="1740724" y="0"/>
                </a:lnTo>
                <a:lnTo>
                  <a:pt x="1740724" y="4022681"/>
                </a:lnTo>
                <a:lnTo>
                  <a:pt x="0" y="402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36340" y="2785646"/>
            <a:ext cx="7301089" cy="5774873"/>
          </a:xfrm>
          <a:custGeom>
            <a:avLst/>
            <a:gdLst/>
            <a:ahLst/>
            <a:cxnLst/>
            <a:rect l="l" t="t" r="r" b="b"/>
            <a:pathLst>
              <a:path w="7301089" h="5774873">
                <a:moveTo>
                  <a:pt x="0" y="0"/>
                </a:moveTo>
                <a:lnTo>
                  <a:pt x="7301089" y="0"/>
                </a:lnTo>
                <a:lnTo>
                  <a:pt x="7301089" y="5774872"/>
                </a:lnTo>
                <a:lnTo>
                  <a:pt x="0" y="5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49252" y="1561345"/>
            <a:ext cx="10989495" cy="105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Anonymous Pro"/>
                <a:ea typeface="Anonymous Pro"/>
              </a:rPr>
              <a:t>點擊左下角的pause按鈕後，即可暫停遊戲，並顯示「Paused!!」字樣。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49252" y="3170428"/>
            <a:ext cx="109894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遊戲結束畫面</a:t>
            </a:r>
          </a:p>
        </p:txBody>
      </p:sp>
      <p:sp>
        <p:nvSpPr>
          <p:cNvPr id="4" name="Freeform 4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50974" y="3471135"/>
            <a:ext cx="7786051" cy="6176054"/>
          </a:xfrm>
          <a:custGeom>
            <a:avLst/>
            <a:gdLst/>
            <a:ahLst/>
            <a:cxnLst/>
            <a:rect l="l" t="t" r="r" b="b"/>
            <a:pathLst>
              <a:path w="7786051" h="6176054">
                <a:moveTo>
                  <a:pt x="0" y="0"/>
                </a:moveTo>
                <a:lnTo>
                  <a:pt x="7786052" y="0"/>
                </a:lnTo>
                <a:lnTo>
                  <a:pt x="7786052" y="6176055"/>
                </a:lnTo>
                <a:lnTo>
                  <a:pt x="0" y="6176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49252" y="1561345"/>
            <a:ext cx="10989495" cy="159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Anonymous Pro"/>
                <a:ea typeface="Anonymous Pro"/>
              </a:rPr>
              <a:t>60秒倒數結束後，即顯示「Time's Up!!!」字樣。玩家可以點即左下角的Again按鈕重新開始遊戲、或是點擊右下角的回首頁按鈕回到遊戲首頁。點擊中間的save按鈕即可將此局分數存檔。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71885" y="6391386"/>
            <a:ext cx="13396040" cy="3263762"/>
          </a:xfrm>
          <a:custGeom>
            <a:avLst/>
            <a:gdLst/>
            <a:ahLst/>
            <a:cxnLst/>
            <a:rect l="l" t="t" r="r" b="b"/>
            <a:pathLst>
              <a:path w="13396040" h="3263762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47134" y="1652308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7050" y="593363"/>
            <a:ext cx="4166503" cy="1015112"/>
          </a:xfrm>
          <a:custGeom>
            <a:avLst/>
            <a:gdLst/>
            <a:ahLst/>
            <a:cxnLst/>
            <a:rect l="l" t="t" r="r" b="b"/>
            <a:pathLst>
              <a:path w="4166503" h="1015112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2866" y="5601590"/>
            <a:ext cx="12232868" cy="5538153"/>
          </a:xfrm>
          <a:custGeom>
            <a:avLst/>
            <a:gdLst/>
            <a:ahLst/>
            <a:cxnLst/>
            <a:rect l="l" t="t" r="r" b="b"/>
            <a:pathLst>
              <a:path w="12232868" h="5538153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629761">
            <a:off x="9374172" y="6290244"/>
            <a:ext cx="984652" cy="1246254"/>
            <a:chOff x="0" y="0"/>
            <a:chExt cx="1457960" cy="1845310"/>
          </a:xfrm>
        </p:grpSpPr>
        <p:sp>
          <p:nvSpPr>
            <p:cNvPr id="7" name="Freeform 7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245740" y="3472338"/>
            <a:ext cx="13796520" cy="17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ea typeface="HK Modular"/>
              </a:rPr>
              <a:t>硬體畫面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92475" y="4117019"/>
            <a:ext cx="1098949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硬體畫面</a:t>
            </a:r>
          </a:p>
        </p:txBody>
      </p:sp>
      <p:sp>
        <p:nvSpPr>
          <p:cNvPr id="4" name="Freeform 4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21948" y="4361529"/>
            <a:ext cx="4444103" cy="5925471"/>
          </a:xfrm>
          <a:custGeom>
            <a:avLst/>
            <a:gdLst/>
            <a:ahLst/>
            <a:cxnLst/>
            <a:rect l="l" t="t" r="r" b="b"/>
            <a:pathLst>
              <a:path w="4444103" h="5925471">
                <a:moveTo>
                  <a:pt x="0" y="0"/>
                </a:moveTo>
                <a:lnTo>
                  <a:pt x="4444104" y="0"/>
                </a:lnTo>
                <a:lnTo>
                  <a:pt x="4444104" y="5925471"/>
                </a:lnTo>
                <a:lnTo>
                  <a:pt x="0" y="592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92475" y="1667809"/>
            <a:ext cx="10989495" cy="212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 spc="-30">
                <a:solidFill>
                  <a:srgbClr val="000000"/>
                </a:solidFill>
                <a:latin typeface="Anonymous Pro"/>
                <a:ea typeface="Anonymous Pro"/>
              </a:rPr>
              <a:t>以下是我們所使用的硬體(簡稱鎚子)，透過一隻手控制MPU-6050三軸加速度感測器，從而控制槌子的方向，另一隻手控制鎚子進行敲擊，鎚子上的壓力感測器偵測到訊號(敲擊到地鼠)之後，score就會+1，反覆此動作直到60秒到計時結束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71885" y="6391386"/>
            <a:ext cx="13396040" cy="3263762"/>
          </a:xfrm>
          <a:custGeom>
            <a:avLst/>
            <a:gdLst/>
            <a:ahLst/>
            <a:cxnLst/>
            <a:rect l="l" t="t" r="r" b="b"/>
            <a:pathLst>
              <a:path w="13396040" h="3263762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47134" y="1652308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7050" y="593363"/>
            <a:ext cx="4166503" cy="1015112"/>
          </a:xfrm>
          <a:custGeom>
            <a:avLst/>
            <a:gdLst/>
            <a:ahLst/>
            <a:cxnLst/>
            <a:rect l="l" t="t" r="r" b="b"/>
            <a:pathLst>
              <a:path w="4166503" h="1015112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2866" y="5601590"/>
            <a:ext cx="12232868" cy="5538153"/>
          </a:xfrm>
          <a:custGeom>
            <a:avLst/>
            <a:gdLst/>
            <a:ahLst/>
            <a:cxnLst/>
            <a:rect l="l" t="t" r="r" b="b"/>
            <a:pathLst>
              <a:path w="12232868" h="5538153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629761">
            <a:off x="9374172" y="6290244"/>
            <a:ext cx="984652" cy="1246254"/>
            <a:chOff x="0" y="0"/>
            <a:chExt cx="1457960" cy="1845310"/>
          </a:xfrm>
        </p:grpSpPr>
        <p:sp>
          <p:nvSpPr>
            <p:cNvPr id="7" name="Freeform 7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245740" y="3472338"/>
            <a:ext cx="13796520" cy="17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ea typeface="HK Modular"/>
              </a:rPr>
              <a:t>物聯網三層架構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物聯網三層架構</a:t>
            </a:r>
          </a:p>
        </p:txBody>
      </p:sp>
      <p:sp>
        <p:nvSpPr>
          <p:cNvPr id="3" name="Freeform 3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882103" y="3828790"/>
            <a:ext cx="787053" cy="7870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82103" y="6441241"/>
            <a:ext cx="787053" cy="78705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55622" y="2081779"/>
            <a:ext cx="13035265" cy="1581824"/>
            <a:chOff x="0" y="0"/>
            <a:chExt cx="3433156" cy="4166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33156" cy="416612"/>
            </a:xfrm>
            <a:custGeom>
              <a:avLst/>
              <a:gdLst/>
              <a:ahLst/>
              <a:cxnLst/>
              <a:rect l="l" t="t" r="r" b="b"/>
              <a:pathLst>
                <a:path w="3433156" h="416612">
                  <a:moveTo>
                    <a:pt x="30290" y="0"/>
                  </a:moveTo>
                  <a:lnTo>
                    <a:pt x="3402866" y="0"/>
                  </a:lnTo>
                  <a:cubicBezTo>
                    <a:pt x="3410900" y="0"/>
                    <a:pt x="3418604" y="3191"/>
                    <a:pt x="3424284" y="8872"/>
                  </a:cubicBezTo>
                  <a:cubicBezTo>
                    <a:pt x="3429965" y="14552"/>
                    <a:pt x="3433156" y="22257"/>
                    <a:pt x="3433156" y="30290"/>
                  </a:cubicBezTo>
                  <a:lnTo>
                    <a:pt x="3433156" y="386322"/>
                  </a:lnTo>
                  <a:cubicBezTo>
                    <a:pt x="3433156" y="394356"/>
                    <a:pt x="3429965" y="402060"/>
                    <a:pt x="3424284" y="407740"/>
                  </a:cubicBezTo>
                  <a:cubicBezTo>
                    <a:pt x="3418604" y="413421"/>
                    <a:pt x="3410900" y="416612"/>
                    <a:pt x="3402866" y="416612"/>
                  </a:cubicBezTo>
                  <a:lnTo>
                    <a:pt x="30290" y="416612"/>
                  </a:lnTo>
                  <a:cubicBezTo>
                    <a:pt x="22257" y="416612"/>
                    <a:pt x="14552" y="413421"/>
                    <a:pt x="8872" y="407740"/>
                  </a:cubicBezTo>
                  <a:cubicBezTo>
                    <a:pt x="3191" y="402060"/>
                    <a:pt x="0" y="394356"/>
                    <a:pt x="0" y="386322"/>
                  </a:cubicBezTo>
                  <a:lnTo>
                    <a:pt x="0" y="30290"/>
                  </a:lnTo>
                  <a:cubicBezTo>
                    <a:pt x="0" y="22257"/>
                    <a:pt x="3191" y="14552"/>
                    <a:pt x="8872" y="8872"/>
                  </a:cubicBezTo>
                  <a:cubicBezTo>
                    <a:pt x="14552" y="3191"/>
                    <a:pt x="22257" y="0"/>
                    <a:pt x="30290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433156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55622" y="2081779"/>
            <a:ext cx="3440016" cy="1581824"/>
            <a:chOff x="0" y="0"/>
            <a:chExt cx="906012" cy="4166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6012" cy="416612"/>
            </a:xfrm>
            <a:custGeom>
              <a:avLst/>
              <a:gdLst/>
              <a:ahLst/>
              <a:cxnLst/>
              <a:rect l="l" t="t" r="r" b="b"/>
              <a:pathLst>
                <a:path w="906012" h="416612">
                  <a:moveTo>
                    <a:pt x="114778" y="0"/>
                  </a:moveTo>
                  <a:lnTo>
                    <a:pt x="791234" y="0"/>
                  </a:lnTo>
                  <a:cubicBezTo>
                    <a:pt x="854624" y="0"/>
                    <a:pt x="906012" y="51388"/>
                    <a:pt x="906012" y="114778"/>
                  </a:cubicBezTo>
                  <a:lnTo>
                    <a:pt x="906012" y="301834"/>
                  </a:lnTo>
                  <a:cubicBezTo>
                    <a:pt x="906012" y="365224"/>
                    <a:pt x="854624" y="416612"/>
                    <a:pt x="791234" y="416612"/>
                  </a:cubicBezTo>
                  <a:lnTo>
                    <a:pt x="114778" y="416612"/>
                  </a:lnTo>
                  <a:cubicBezTo>
                    <a:pt x="51388" y="416612"/>
                    <a:pt x="0" y="365224"/>
                    <a:pt x="0" y="301834"/>
                  </a:cubicBezTo>
                  <a:lnTo>
                    <a:pt x="0" y="114778"/>
                  </a:lnTo>
                  <a:cubicBezTo>
                    <a:pt x="0" y="51388"/>
                    <a:pt x="51388" y="0"/>
                    <a:pt x="114778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06012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E9EEF1"/>
                  </a:solidFill>
                  <a:ea typeface="Anonymous Pro Bold"/>
                </a:rPr>
                <a:t>應用層</a:t>
              </a:r>
            </a:p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E9EEF1"/>
                  </a:solidFill>
                  <a:latin typeface="Anonymous Pro Bold"/>
                </a:rPr>
                <a:t>(</a:t>
              </a:r>
              <a:r>
                <a:rPr lang="en-US" sz="3068">
                  <a:solidFill>
                    <a:srgbClr val="E9EEF1"/>
                  </a:solidFill>
                  <a:latin typeface="Anonymous Pro"/>
                </a:rPr>
                <a:t>Manage)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95637" y="2081779"/>
            <a:ext cx="2401863" cy="1581824"/>
            <a:chOff x="0" y="0"/>
            <a:chExt cx="632589" cy="4166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2589" cy="416612"/>
            </a:xfrm>
            <a:custGeom>
              <a:avLst/>
              <a:gdLst/>
              <a:ahLst/>
              <a:cxnLst/>
              <a:rect l="l" t="t" r="r" b="b"/>
              <a:pathLst>
                <a:path w="632589" h="416612">
                  <a:moveTo>
                    <a:pt x="164388" y="0"/>
                  </a:moveTo>
                  <a:lnTo>
                    <a:pt x="468201" y="0"/>
                  </a:lnTo>
                  <a:cubicBezTo>
                    <a:pt x="558990" y="0"/>
                    <a:pt x="632589" y="73599"/>
                    <a:pt x="632589" y="164388"/>
                  </a:cubicBezTo>
                  <a:lnTo>
                    <a:pt x="632589" y="252224"/>
                  </a:lnTo>
                  <a:cubicBezTo>
                    <a:pt x="632589" y="343013"/>
                    <a:pt x="558990" y="416612"/>
                    <a:pt x="468201" y="416612"/>
                  </a:cubicBezTo>
                  <a:lnTo>
                    <a:pt x="164388" y="416612"/>
                  </a:lnTo>
                  <a:cubicBezTo>
                    <a:pt x="73599" y="416612"/>
                    <a:pt x="0" y="343013"/>
                    <a:pt x="0" y="252224"/>
                  </a:cubicBezTo>
                  <a:lnTo>
                    <a:pt x="0" y="164388"/>
                  </a:lnTo>
                  <a:cubicBezTo>
                    <a:pt x="0" y="73599"/>
                    <a:pt x="73599" y="0"/>
                    <a:pt x="164388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32589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ea typeface="Anonymous Pro Bold"/>
                </a:rPr>
                <a:t>醫療復健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66490" y="2081779"/>
            <a:ext cx="2773338" cy="1581824"/>
            <a:chOff x="0" y="0"/>
            <a:chExt cx="730427" cy="4166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0426" cy="416612"/>
            </a:xfrm>
            <a:custGeom>
              <a:avLst/>
              <a:gdLst/>
              <a:ahLst/>
              <a:cxnLst/>
              <a:rect l="l" t="t" r="r" b="b"/>
              <a:pathLst>
                <a:path w="730426" h="416612">
                  <a:moveTo>
                    <a:pt x="142369" y="0"/>
                  </a:moveTo>
                  <a:lnTo>
                    <a:pt x="588057" y="0"/>
                  </a:lnTo>
                  <a:cubicBezTo>
                    <a:pt x="666686" y="0"/>
                    <a:pt x="730426" y="63741"/>
                    <a:pt x="730426" y="142369"/>
                  </a:cubicBezTo>
                  <a:lnTo>
                    <a:pt x="730426" y="274243"/>
                  </a:lnTo>
                  <a:cubicBezTo>
                    <a:pt x="730426" y="352871"/>
                    <a:pt x="666686" y="416612"/>
                    <a:pt x="588057" y="416612"/>
                  </a:cubicBezTo>
                  <a:lnTo>
                    <a:pt x="142369" y="416612"/>
                  </a:lnTo>
                  <a:cubicBezTo>
                    <a:pt x="104611" y="416612"/>
                    <a:pt x="68398" y="401613"/>
                    <a:pt x="41699" y="374913"/>
                  </a:cubicBezTo>
                  <a:cubicBezTo>
                    <a:pt x="15000" y="348214"/>
                    <a:pt x="0" y="312002"/>
                    <a:pt x="0" y="274243"/>
                  </a:cubicBezTo>
                  <a:lnTo>
                    <a:pt x="0" y="142369"/>
                  </a:lnTo>
                  <a:cubicBezTo>
                    <a:pt x="0" y="63741"/>
                    <a:pt x="63741" y="0"/>
                    <a:pt x="142369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730427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ea typeface="Anonymous Pro Bold"/>
                </a:rPr>
                <a:t>遊戲應用開發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26368" y="4783216"/>
            <a:ext cx="13035265" cy="1581824"/>
            <a:chOff x="0" y="0"/>
            <a:chExt cx="3433156" cy="4166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33156" cy="416612"/>
            </a:xfrm>
            <a:custGeom>
              <a:avLst/>
              <a:gdLst/>
              <a:ahLst/>
              <a:cxnLst/>
              <a:rect l="l" t="t" r="r" b="b"/>
              <a:pathLst>
                <a:path w="3433156" h="416612">
                  <a:moveTo>
                    <a:pt x="30290" y="0"/>
                  </a:moveTo>
                  <a:lnTo>
                    <a:pt x="3402866" y="0"/>
                  </a:lnTo>
                  <a:cubicBezTo>
                    <a:pt x="3410900" y="0"/>
                    <a:pt x="3418604" y="3191"/>
                    <a:pt x="3424284" y="8872"/>
                  </a:cubicBezTo>
                  <a:cubicBezTo>
                    <a:pt x="3429965" y="14552"/>
                    <a:pt x="3433156" y="22257"/>
                    <a:pt x="3433156" y="30290"/>
                  </a:cubicBezTo>
                  <a:lnTo>
                    <a:pt x="3433156" y="386322"/>
                  </a:lnTo>
                  <a:cubicBezTo>
                    <a:pt x="3433156" y="394356"/>
                    <a:pt x="3429965" y="402060"/>
                    <a:pt x="3424284" y="407740"/>
                  </a:cubicBezTo>
                  <a:cubicBezTo>
                    <a:pt x="3418604" y="413421"/>
                    <a:pt x="3410900" y="416612"/>
                    <a:pt x="3402866" y="416612"/>
                  </a:cubicBezTo>
                  <a:lnTo>
                    <a:pt x="30290" y="416612"/>
                  </a:lnTo>
                  <a:cubicBezTo>
                    <a:pt x="22257" y="416612"/>
                    <a:pt x="14552" y="413421"/>
                    <a:pt x="8872" y="407740"/>
                  </a:cubicBezTo>
                  <a:cubicBezTo>
                    <a:pt x="3191" y="402060"/>
                    <a:pt x="0" y="394356"/>
                    <a:pt x="0" y="386322"/>
                  </a:cubicBezTo>
                  <a:lnTo>
                    <a:pt x="0" y="30290"/>
                  </a:lnTo>
                  <a:cubicBezTo>
                    <a:pt x="0" y="22257"/>
                    <a:pt x="3191" y="14552"/>
                    <a:pt x="8872" y="8872"/>
                  </a:cubicBezTo>
                  <a:cubicBezTo>
                    <a:pt x="14552" y="3191"/>
                    <a:pt x="22257" y="0"/>
                    <a:pt x="30290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433156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644509" y="4589821"/>
            <a:ext cx="3458157" cy="1798815"/>
            <a:chOff x="0" y="-57150"/>
            <a:chExt cx="910790" cy="473762"/>
          </a:xfrm>
        </p:grpSpPr>
        <p:sp>
          <p:nvSpPr>
            <p:cNvPr id="28" name="Freeform 28"/>
            <p:cNvSpPr/>
            <p:nvPr/>
          </p:nvSpPr>
          <p:spPr>
            <a:xfrm>
              <a:off x="4778" y="-3384"/>
              <a:ext cx="906012" cy="416612"/>
            </a:xfrm>
            <a:custGeom>
              <a:avLst/>
              <a:gdLst/>
              <a:ahLst/>
              <a:cxnLst/>
              <a:rect l="l" t="t" r="r" b="b"/>
              <a:pathLst>
                <a:path w="906012" h="416612">
                  <a:moveTo>
                    <a:pt x="114778" y="0"/>
                  </a:moveTo>
                  <a:lnTo>
                    <a:pt x="791234" y="0"/>
                  </a:lnTo>
                  <a:cubicBezTo>
                    <a:pt x="854624" y="0"/>
                    <a:pt x="906012" y="51388"/>
                    <a:pt x="906012" y="114778"/>
                  </a:cubicBezTo>
                  <a:lnTo>
                    <a:pt x="906012" y="301834"/>
                  </a:lnTo>
                  <a:cubicBezTo>
                    <a:pt x="906012" y="365224"/>
                    <a:pt x="854624" y="416612"/>
                    <a:pt x="791234" y="416612"/>
                  </a:cubicBezTo>
                  <a:lnTo>
                    <a:pt x="114778" y="416612"/>
                  </a:lnTo>
                  <a:cubicBezTo>
                    <a:pt x="51388" y="416612"/>
                    <a:pt x="0" y="365224"/>
                    <a:pt x="0" y="301834"/>
                  </a:cubicBezTo>
                  <a:lnTo>
                    <a:pt x="0" y="114778"/>
                  </a:lnTo>
                  <a:cubicBezTo>
                    <a:pt x="0" y="51388"/>
                    <a:pt x="51388" y="0"/>
                    <a:pt x="114778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906012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 dirty="0" err="1">
                  <a:solidFill>
                    <a:srgbClr val="E9EEF1"/>
                  </a:solidFill>
                  <a:ea typeface="Anonymous Pro Bold"/>
                </a:rPr>
                <a:t>網路層</a:t>
              </a:r>
              <a:endParaRPr lang="en-US" sz="3068" dirty="0">
                <a:solidFill>
                  <a:srgbClr val="E9EEF1"/>
                </a:solidFill>
                <a:ea typeface="Anonymous Pro Bold"/>
              </a:endParaRPr>
            </a:p>
            <a:p>
              <a:pPr algn="ctr">
                <a:lnSpc>
                  <a:spcPts val="4295"/>
                </a:lnSpc>
              </a:pPr>
              <a:r>
                <a:rPr lang="en-US" sz="3068" dirty="0">
                  <a:solidFill>
                    <a:srgbClr val="E9EEF1"/>
                  </a:solidFill>
                  <a:latin typeface="Anonymous Pro Bold"/>
                </a:rPr>
                <a:t>(Connect)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626368" y="7306681"/>
            <a:ext cx="13035265" cy="1581824"/>
            <a:chOff x="0" y="0"/>
            <a:chExt cx="3433156" cy="41661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33156" cy="416612"/>
            </a:xfrm>
            <a:custGeom>
              <a:avLst/>
              <a:gdLst/>
              <a:ahLst/>
              <a:cxnLst/>
              <a:rect l="l" t="t" r="r" b="b"/>
              <a:pathLst>
                <a:path w="3433156" h="416612">
                  <a:moveTo>
                    <a:pt x="30290" y="0"/>
                  </a:moveTo>
                  <a:lnTo>
                    <a:pt x="3402866" y="0"/>
                  </a:lnTo>
                  <a:cubicBezTo>
                    <a:pt x="3410900" y="0"/>
                    <a:pt x="3418604" y="3191"/>
                    <a:pt x="3424284" y="8872"/>
                  </a:cubicBezTo>
                  <a:cubicBezTo>
                    <a:pt x="3429965" y="14552"/>
                    <a:pt x="3433156" y="22257"/>
                    <a:pt x="3433156" y="30290"/>
                  </a:cubicBezTo>
                  <a:lnTo>
                    <a:pt x="3433156" y="386322"/>
                  </a:lnTo>
                  <a:cubicBezTo>
                    <a:pt x="3433156" y="394356"/>
                    <a:pt x="3429965" y="402060"/>
                    <a:pt x="3424284" y="407740"/>
                  </a:cubicBezTo>
                  <a:cubicBezTo>
                    <a:pt x="3418604" y="413421"/>
                    <a:pt x="3410900" y="416612"/>
                    <a:pt x="3402866" y="416612"/>
                  </a:cubicBezTo>
                  <a:lnTo>
                    <a:pt x="30290" y="416612"/>
                  </a:lnTo>
                  <a:cubicBezTo>
                    <a:pt x="22257" y="416612"/>
                    <a:pt x="14552" y="413421"/>
                    <a:pt x="8872" y="407740"/>
                  </a:cubicBezTo>
                  <a:cubicBezTo>
                    <a:pt x="3191" y="402060"/>
                    <a:pt x="0" y="394356"/>
                    <a:pt x="0" y="386322"/>
                  </a:cubicBezTo>
                  <a:lnTo>
                    <a:pt x="0" y="30290"/>
                  </a:lnTo>
                  <a:cubicBezTo>
                    <a:pt x="0" y="22257"/>
                    <a:pt x="3191" y="14552"/>
                    <a:pt x="8872" y="8872"/>
                  </a:cubicBezTo>
                  <a:cubicBezTo>
                    <a:pt x="14552" y="3191"/>
                    <a:pt x="22257" y="0"/>
                    <a:pt x="30290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3433156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662650" y="7306681"/>
            <a:ext cx="3440016" cy="1581824"/>
            <a:chOff x="0" y="0"/>
            <a:chExt cx="906012" cy="4166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06012" cy="416612"/>
            </a:xfrm>
            <a:custGeom>
              <a:avLst/>
              <a:gdLst/>
              <a:ahLst/>
              <a:cxnLst/>
              <a:rect l="l" t="t" r="r" b="b"/>
              <a:pathLst>
                <a:path w="906012" h="416612">
                  <a:moveTo>
                    <a:pt x="114778" y="0"/>
                  </a:moveTo>
                  <a:lnTo>
                    <a:pt x="791234" y="0"/>
                  </a:lnTo>
                  <a:cubicBezTo>
                    <a:pt x="854624" y="0"/>
                    <a:pt x="906012" y="51388"/>
                    <a:pt x="906012" y="114778"/>
                  </a:cubicBezTo>
                  <a:lnTo>
                    <a:pt x="906012" y="301834"/>
                  </a:lnTo>
                  <a:cubicBezTo>
                    <a:pt x="906012" y="365224"/>
                    <a:pt x="854624" y="416612"/>
                    <a:pt x="791234" y="416612"/>
                  </a:cubicBezTo>
                  <a:lnTo>
                    <a:pt x="114778" y="416612"/>
                  </a:lnTo>
                  <a:cubicBezTo>
                    <a:pt x="51388" y="416612"/>
                    <a:pt x="0" y="365224"/>
                    <a:pt x="0" y="301834"/>
                  </a:cubicBezTo>
                  <a:lnTo>
                    <a:pt x="0" y="114778"/>
                  </a:lnTo>
                  <a:cubicBezTo>
                    <a:pt x="0" y="51388"/>
                    <a:pt x="51388" y="0"/>
                    <a:pt x="114778" y="0"/>
                  </a:cubicBez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906012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E9EEF1"/>
                  </a:solidFill>
                  <a:ea typeface="Anonymous Pro Bold"/>
                </a:rPr>
                <a:t>感知層</a:t>
              </a:r>
            </a:p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E9EEF1"/>
                  </a:solidFill>
                  <a:latin typeface="Anonymous Pro Bold"/>
                </a:rPr>
                <a:t>(Device)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995637" y="4783216"/>
            <a:ext cx="1835598" cy="1605419"/>
            <a:chOff x="0" y="0"/>
            <a:chExt cx="483450" cy="42282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3450" cy="422826"/>
            </a:xfrm>
            <a:custGeom>
              <a:avLst/>
              <a:gdLst/>
              <a:ahLst/>
              <a:cxnLst/>
              <a:rect l="l" t="t" r="r" b="b"/>
              <a:pathLst>
                <a:path w="483450" h="422826">
                  <a:moveTo>
                    <a:pt x="211413" y="0"/>
                  </a:moveTo>
                  <a:lnTo>
                    <a:pt x="272037" y="0"/>
                  </a:lnTo>
                  <a:cubicBezTo>
                    <a:pt x="328107" y="0"/>
                    <a:pt x="381881" y="22274"/>
                    <a:pt x="421528" y="61921"/>
                  </a:cubicBezTo>
                  <a:cubicBezTo>
                    <a:pt x="461176" y="101569"/>
                    <a:pt x="483450" y="155343"/>
                    <a:pt x="483450" y="211413"/>
                  </a:cubicBezTo>
                  <a:lnTo>
                    <a:pt x="483450" y="211413"/>
                  </a:lnTo>
                  <a:cubicBezTo>
                    <a:pt x="483450" y="328173"/>
                    <a:pt x="388797" y="422826"/>
                    <a:pt x="272037" y="422826"/>
                  </a:cubicBezTo>
                  <a:lnTo>
                    <a:pt x="211413" y="422826"/>
                  </a:lnTo>
                  <a:cubicBezTo>
                    <a:pt x="155343" y="422826"/>
                    <a:pt x="101569" y="400552"/>
                    <a:pt x="61921" y="360905"/>
                  </a:cubicBezTo>
                  <a:cubicBezTo>
                    <a:pt x="22274" y="321257"/>
                    <a:pt x="0" y="267483"/>
                    <a:pt x="0" y="211413"/>
                  </a:cubicBezTo>
                  <a:lnTo>
                    <a:pt x="0" y="211413"/>
                  </a:lnTo>
                  <a:cubicBezTo>
                    <a:pt x="0" y="155343"/>
                    <a:pt x="22274" y="101569"/>
                    <a:pt x="61921" y="61921"/>
                  </a:cubicBezTo>
                  <a:cubicBezTo>
                    <a:pt x="101569" y="22274"/>
                    <a:pt x="155343" y="0"/>
                    <a:pt x="211413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483450" cy="479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WI-FI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995637" y="7306681"/>
            <a:ext cx="2401863" cy="1581824"/>
            <a:chOff x="0" y="0"/>
            <a:chExt cx="632589" cy="41661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2589" cy="416612"/>
            </a:xfrm>
            <a:custGeom>
              <a:avLst/>
              <a:gdLst/>
              <a:ahLst/>
              <a:cxnLst/>
              <a:rect l="l" t="t" r="r" b="b"/>
              <a:pathLst>
                <a:path w="632589" h="416612">
                  <a:moveTo>
                    <a:pt x="164388" y="0"/>
                  </a:moveTo>
                  <a:lnTo>
                    <a:pt x="468201" y="0"/>
                  </a:lnTo>
                  <a:cubicBezTo>
                    <a:pt x="558990" y="0"/>
                    <a:pt x="632589" y="73599"/>
                    <a:pt x="632589" y="164388"/>
                  </a:cubicBezTo>
                  <a:lnTo>
                    <a:pt x="632589" y="252224"/>
                  </a:lnTo>
                  <a:cubicBezTo>
                    <a:pt x="632589" y="343013"/>
                    <a:pt x="558990" y="416612"/>
                    <a:pt x="468201" y="416612"/>
                  </a:cubicBezTo>
                  <a:lnTo>
                    <a:pt x="164388" y="416612"/>
                  </a:lnTo>
                  <a:cubicBezTo>
                    <a:pt x="73599" y="416612"/>
                    <a:pt x="0" y="343013"/>
                    <a:pt x="0" y="252224"/>
                  </a:cubicBezTo>
                  <a:lnTo>
                    <a:pt x="0" y="164388"/>
                  </a:lnTo>
                  <a:cubicBezTo>
                    <a:pt x="0" y="73599"/>
                    <a:pt x="73599" y="0"/>
                    <a:pt x="164388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632589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ea typeface="Anonymous Pro Bold"/>
                </a:rPr>
                <a:t>壓力感測器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766490" y="7306681"/>
            <a:ext cx="2401863" cy="1665282"/>
            <a:chOff x="0" y="0"/>
            <a:chExt cx="632589" cy="4385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2589" cy="438593"/>
            </a:xfrm>
            <a:custGeom>
              <a:avLst/>
              <a:gdLst/>
              <a:ahLst/>
              <a:cxnLst/>
              <a:rect l="l" t="t" r="r" b="b"/>
              <a:pathLst>
                <a:path w="632589" h="438593">
                  <a:moveTo>
                    <a:pt x="164388" y="0"/>
                  </a:moveTo>
                  <a:lnTo>
                    <a:pt x="468201" y="0"/>
                  </a:lnTo>
                  <a:cubicBezTo>
                    <a:pt x="558990" y="0"/>
                    <a:pt x="632589" y="73599"/>
                    <a:pt x="632589" y="164388"/>
                  </a:cubicBezTo>
                  <a:lnTo>
                    <a:pt x="632589" y="274204"/>
                  </a:lnTo>
                  <a:cubicBezTo>
                    <a:pt x="632589" y="364994"/>
                    <a:pt x="558990" y="438593"/>
                    <a:pt x="468201" y="438593"/>
                  </a:cubicBezTo>
                  <a:lnTo>
                    <a:pt x="164388" y="438593"/>
                  </a:lnTo>
                  <a:cubicBezTo>
                    <a:pt x="73599" y="438593"/>
                    <a:pt x="0" y="364994"/>
                    <a:pt x="0" y="274204"/>
                  </a:cubicBezTo>
                  <a:lnTo>
                    <a:pt x="0" y="164388"/>
                  </a:lnTo>
                  <a:cubicBezTo>
                    <a:pt x="0" y="73599"/>
                    <a:pt x="73599" y="0"/>
                    <a:pt x="164388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632589" cy="495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MPU-6050</a:t>
              </a:r>
            </a:p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ea typeface="Anonymous Pro Bold"/>
                </a:rPr>
                <a:t>三軸加速度感測器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539828" y="7306681"/>
            <a:ext cx="2401863" cy="1581824"/>
            <a:chOff x="0" y="0"/>
            <a:chExt cx="632589" cy="4166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2589" cy="416612"/>
            </a:xfrm>
            <a:custGeom>
              <a:avLst/>
              <a:gdLst/>
              <a:ahLst/>
              <a:cxnLst/>
              <a:rect l="l" t="t" r="r" b="b"/>
              <a:pathLst>
                <a:path w="632589" h="416612">
                  <a:moveTo>
                    <a:pt x="164388" y="0"/>
                  </a:moveTo>
                  <a:lnTo>
                    <a:pt x="468201" y="0"/>
                  </a:lnTo>
                  <a:cubicBezTo>
                    <a:pt x="558990" y="0"/>
                    <a:pt x="632589" y="73599"/>
                    <a:pt x="632589" y="164388"/>
                  </a:cubicBezTo>
                  <a:lnTo>
                    <a:pt x="632589" y="252224"/>
                  </a:lnTo>
                  <a:cubicBezTo>
                    <a:pt x="632589" y="343013"/>
                    <a:pt x="558990" y="416612"/>
                    <a:pt x="468201" y="416612"/>
                  </a:cubicBezTo>
                  <a:lnTo>
                    <a:pt x="164388" y="416612"/>
                  </a:lnTo>
                  <a:cubicBezTo>
                    <a:pt x="73599" y="416612"/>
                    <a:pt x="0" y="343013"/>
                    <a:pt x="0" y="252224"/>
                  </a:cubicBezTo>
                  <a:lnTo>
                    <a:pt x="0" y="164388"/>
                  </a:lnTo>
                  <a:cubicBezTo>
                    <a:pt x="0" y="73599"/>
                    <a:pt x="73599" y="0"/>
                    <a:pt x="164388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632589" cy="4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Arduino</a:t>
              </a:r>
            </a:p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esp32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73895" y="3828790"/>
            <a:ext cx="787053" cy="78705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5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573895" y="6442334"/>
            <a:ext cx="787053" cy="78705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86F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203200" y="44450"/>
              <a:ext cx="406400" cy="768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5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237204" y="4784310"/>
            <a:ext cx="1813591" cy="1580731"/>
            <a:chOff x="0" y="0"/>
            <a:chExt cx="477654" cy="41632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77654" cy="416324"/>
            </a:xfrm>
            <a:custGeom>
              <a:avLst/>
              <a:gdLst/>
              <a:ahLst/>
              <a:cxnLst/>
              <a:rect l="l" t="t" r="r" b="b"/>
              <a:pathLst>
                <a:path w="477654" h="416324">
                  <a:moveTo>
                    <a:pt x="208162" y="0"/>
                  </a:moveTo>
                  <a:lnTo>
                    <a:pt x="269492" y="0"/>
                  </a:lnTo>
                  <a:cubicBezTo>
                    <a:pt x="384456" y="0"/>
                    <a:pt x="477654" y="93197"/>
                    <a:pt x="477654" y="208162"/>
                  </a:cubicBezTo>
                  <a:lnTo>
                    <a:pt x="477654" y="208162"/>
                  </a:lnTo>
                  <a:cubicBezTo>
                    <a:pt x="477654" y="323127"/>
                    <a:pt x="384456" y="416324"/>
                    <a:pt x="269492" y="416324"/>
                  </a:cubicBezTo>
                  <a:lnTo>
                    <a:pt x="208162" y="416324"/>
                  </a:lnTo>
                  <a:cubicBezTo>
                    <a:pt x="93197" y="416324"/>
                    <a:pt x="0" y="323127"/>
                    <a:pt x="0" y="208162"/>
                  </a:cubicBezTo>
                  <a:lnTo>
                    <a:pt x="0" y="208162"/>
                  </a:lnTo>
                  <a:cubicBezTo>
                    <a:pt x="0" y="93197"/>
                    <a:pt x="93197" y="0"/>
                    <a:pt x="208162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477654" cy="473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  <a:ea typeface="Anonymous Pro Bold"/>
                </a:rPr>
                <a:t>USB連接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460371" y="4781029"/>
            <a:ext cx="2851744" cy="1580731"/>
            <a:chOff x="0" y="0"/>
            <a:chExt cx="751076" cy="41632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51076" cy="416324"/>
            </a:xfrm>
            <a:custGeom>
              <a:avLst/>
              <a:gdLst/>
              <a:ahLst/>
              <a:cxnLst/>
              <a:rect l="l" t="t" r="r" b="b"/>
              <a:pathLst>
                <a:path w="751076" h="416324">
                  <a:moveTo>
                    <a:pt x="138455" y="0"/>
                  </a:moveTo>
                  <a:lnTo>
                    <a:pt x="612622" y="0"/>
                  </a:lnTo>
                  <a:cubicBezTo>
                    <a:pt x="689088" y="0"/>
                    <a:pt x="751076" y="61988"/>
                    <a:pt x="751076" y="138455"/>
                  </a:cubicBezTo>
                  <a:lnTo>
                    <a:pt x="751076" y="277869"/>
                  </a:lnTo>
                  <a:cubicBezTo>
                    <a:pt x="751076" y="354336"/>
                    <a:pt x="689088" y="416324"/>
                    <a:pt x="612622" y="416324"/>
                  </a:cubicBezTo>
                  <a:lnTo>
                    <a:pt x="138455" y="416324"/>
                  </a:lnTo>
                  <a:cubicBezTo>
                    <a:pt x="61988" y="416324"/>
                    <a:pt x="0" y="354336"/>
                    <a:pt x="0" y="277869"/>
                  </a:cubicBezTo>
                  <a:lnTo>
                    <a:pt x="0" y="138455"/>
                  </a:lnTo>
                  <a:cubicBezTo>
                    <a:pt x="0" y="61988"/>
                    <a:pt x="61988" y="0"/>
                    <a:pt x="138455" y="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751076" cy="473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ea typeface="Anonymous Pro Bold"/>
                </a:rPr>
                <a:t>區域網路</a:t>
              </a:r>
            </a:p>
            <a:p>
              <a:pPr algn="ctr">
                <a:lnSpc>
                  <a:spcPts val="4295"/>
                </a:lnSpc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(LAN)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1731" y="2104912"/>
            <a:ext cx="13629156" cy="303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6"/>
              </a:lnSpc>
              <a:spcBef>
                <a:spcPct val="0"/>
              </a:spcBef>
            </a:pPr>
            <a:r>
              <a:rPr lang="en-US" sz="8768">
                <a:solidFill>
                  <a:srgbClr val="2E1B5B"/>
                </a:solidFill>
                <a:latin typeface="HK Modular"/>
              </a:rPr>
              <a:t>THANK YOU FOR LISTENING!</a:t>
            </a:r>
          </a:p>
        </p:txBody>
      </p:sp>
      <p:sp>
        <p:nvSpPr>
          <p:cNvPr id="5" name="Freeform 5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94406" y="5791303"/>
            <a:ext cx="1518062" cy="2849605"/>
          </a:xfrm>
          <a:custGeom>
            <a:avLst/>
            <a:gdLst/>
            <a:ahLst/>
            <a:cxnLst/>
            <a:rect l="l" t="t" r="r" b="b"/>
            <a:pathLst>
              <a:path w="1518062" h="2849605">
                <a:moveTo>
                  <a:pt x="0" y="0"/>
                </a:moveTo>
                <a:lnTo>
                  <a:pt x="1518062" y="0"/>
                </a:lnTo>
                <a:lnTo>
                  <a:pt x="1518062" y="2849605"/>
                </a:lnTo>
                <a:lnTo>
                  <a:pt x="0" y="28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30324" y="1675754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5856" y="3709931"/>
            <a:ext cx="8829368" cy="1509019"/>
          </a:xfrm>
          <a:custGeom>
            <a:avLst/>
            <a:gdLst/>
            <a:ahLst/>
            <a:cxnLst/>
            <a:rect l="l" t="t" r="r" b="b"/>
            <a:pathLst>
              <a:path w="8829368" h="1509019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88768" y="5933334"/>
            <a:ext cx="2659240" cy="1378764"/>
          </a:xfrm>
          <a:custGeom>
            <a:avLst/>
            <a:gdLst/>
            <a:ahLst/>
            <a:cxnLst/>
            <a:rect l="l" t="t" r="r" b="b"/>
            <a:pathLst>
              <a:path w="2659240" h="1378764">
                <a:moveTo>
                  <a:pt x="0" y="0"/>
                </a:moveTo>
                <a:lnTo>
                  <a:pt x="2659240" y="0"/>
                </a:lnTo>
                <a:lnTo>
                  <a:pt x="2659240" y="1378764"/>
                </a:lnTo>
                <a:lnTo>
                  <a:pt x="0" y="13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0336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431735" y="4285287"/>
            <a:ext cx="8239269" cy="1408166"/>
          </a:xfrm>
          <a:custGeom>
            <a:avLst/>
            <a:gdLst/>
            <a:ahLst/>
            <a:cxnLst/>
            <a:rect l="l" t="t" r="r" b="b"/>
            <a:pathLst>
              <a:path w="8239269" h="1408166">
                <a:moveTo>
                  <a:pt x="0" y="0"/>
                </a:moveTo>
                <a:lnTo>
                  <a:pt x="8239269" y="0"/>
                </a:lnTo>
                <a:lnTo>
                  <a:pt x="8239269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52494" y="7509586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2" y="0"/>
                </a:lnTo>
                <a:lnTo>
                  <a:pt x="983012" y="983012"/>
                </a:lnTo>
                <a:lnTo>
                  <a:pt x="0" y="983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93137" y="7114200"/>
            <a:ext cx="2205437" cy="1575885"/>
          </a:xfrm>
          <a:custGeom>
            <a:avLst/>
            <a:gdLst/>
            <a:ahLst/>
            <a:cxnLst/>
            <a:rect l="l" t="t" r="r" b="b"/>
            <a:pathLst>
              <a:path w="2205437" h="1575885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27303" y="5742126"/>
            <a:ext cx="1586538" cy="2947960"/>
          </a:xfrm>
          <a:custGeom>
            <a:avLst/>
            <a:gdLst/>
            <a:ahLst/>
            <a:cxnLst/>
            <a:rect l="l" t="t" r="r" b="b"/>
            <a:pathLst>
              <a:path w="1586538" h="2947960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5693453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681600" y="-10577971"/>
            <a:ext cx="15976849" cy="159768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590886" y="4571667"/>
            <a:ext cx="1735697" cy="4114800"/>
          </a:xfrm>
          <a:custGeom>
            <a:avLst/>
            <a:gdLst/>
            <a:ahLst/>
            <a:cxnLst/>
            <a:rect l="l" t="t" r="r" b="b"/>
            <a:pathLst>
              <a:path w="1735697" h="4114800">
                <a:moveTo>
                  <a:pt x="0" y="0"/>
                </a:moveTo>
                <a:lnTo>
                  <a:pt x="1735698" y="0"/>
                </a:lnTo>
                <a:lnTo>
                  <a:pt x="1735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2713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67229" y="3001736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00497" y="7136248"/>
            <a:ext cx="2205437" cy="1575885"/>
          </a:xfrm>
          <a:custGeom>
            <a:avLst/>
            <a:gdLst/>
            <a:ahLst/>
            <a:cxnLst/>
            <a:rect l="l" t="t" r="r" b="b"/>
            <a:pathLst>
              <a:path w="2205437" h="1575885">
                <a:moveTo>
                  <a:pt x="0" y="0"/>
                </a:moveTo>
                <a:lnTo>
                  <a:pt x="2205438" y="0"/>
                </a:lnTo>
                <a:lnTo>
                  <a:pt x="2205438" y="1575885"/>
                </a:lnTo>
                <a:lnTo>
                  <a:pt x="0" y="1575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28199" y="131163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24373" y="16924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93071" y="24765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68197" y="2142882"/>
            <a:ext cx="613076" cy="571833"/>
          </a:xfrm>
          <a:custGeom>
            <a:avLst/>
            <a:gdLst/>
            <a:ahLst/>
            <a:cxnLst/>
            <a:rect l="l" t="t" r="r" b="b"/>
            <a:pathLst>
              <a:path w="613076" h="571833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67062" y="2108244"/>
            <a:ext cx="4187794" cy="56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ea typeface="Anonymous Pro Bold"/>
              </a:rPr>
              <a:t>遊戲介紹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42971" y="1420817"/>
            <a:ext cx="1173181" cy="16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>
                <a:solidFill>
                  <a:srgbClr val="160059"/>
                </a:solidFill>
                <a:latin typeface="HK Modular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2971" y="2881962"/>
            <a:ext cx="1173181" cy="16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>
                <a:solidFill>
                  <a:srgbClr val="160059"/>
                </a:solidFill>
                <a:latin typeface="HK Modular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2971" y="4261584"/>
            <a:ext cx="1173181" cy="16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>
                <a:solidFill>
                  <a:srgbClr val="160059"/>
                </a:solidFill>
                <a:latin typeface="HK Modular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2397" y="338956"/>
            <a:ext cx="7136674" cy="123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65"/>
              </a:lnSpc>
            </a:pPr>
            <a:r>
              <a:rPr lang="en-US" sz="7189">
                <a:solidFill>
                  <a:srgbClr val="2E1B5B"/>
                </a:solidFill>
                <a:ea typeface="HK Modular Bold"/>
              </a:rPr>
              <a:t>目錄</a:t>
            </a:r>
          </a:p>
        </p:txBody>
      </p:sp>
      <p:sp>
        <p:nvSpPr>
          <p:cNvPr id="20" name="Freeform 20"/>
          <p:cNvSpPr/>
          <p:nvPr/>
        </p:nvSpPr>
        <p:spPr>
          <a:xfrm>
            <a:off x="5368197" y="3349966"/>
            <a:ext cx="613076" cy="571833"/>
          </a:xfrm>
          <a:custGeom>
            <a:avLst/>
            <a:gdLst/>
            <a:ahLst/>
            <a:cxnLst/>
            <a:rect l="l" t="t" r="r" b="b"/>
            <a:pathLst>
              <a:path w="613076" h="571833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368197" y="4785758"/>
            <a:ext cx="613076" cy="571833"/>
          </a:xfrm>
          <a:custGeom>
            <a:avLst/>
            <a:gdLst/>
            <a:ahLst/>
            <a:cxnLst/>
            <a:rect l="l" t="t" r="r" b="b"/>
            <a:pathLst>
              <a:path w="613076" h="571833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567062" y="3431689"/>
            <a:ext cx="4187794" cy="56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ea typeface="Anonymous Pro Bold"/>
              </a:rPr>
              <a:t>遊戲畫面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7062" y="4660728"/>
            <a:ext cx="4187794" cy="56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ea typeface="Anonymous Pro Bold"/>
              </a:rPr>
              <a:t>硬體畫面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42971" y="5646528"/>
            <a:ext cx="1173181" cy="165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>
                <a:solidFill>
                  <a:srgbClr val="160059"/>
                </a:solidFill>
                <a:latin typeface="HK Modular Bold"/>
              </a:rPr>
              <a:t>4</a:t>
            </a:r>
          </a:p>
        </p:txBody>
      </p:sp>
      <p:sp>
        <p:nvSpPr>
          <p:cNvPr id="25" name="Freeform 25"/>
          <p:cNvSpPr/>
          <p:nvPr/>
        </p:nvSpPr>
        <p:spPr>
          <a:xfrm>
            <a:off x="5368197" y="6024686"/>
            <a:ext cx="613076" cy="571833"/>
          </a:xfrm>
          <a:custGeom>
            <a:avLst/>
            <a:gdLst/>
            <a:ahLst/>
            <a:cxnLst/>
            <a:rect l="l" t="t" r="r" b="b"/>
            <a:pathLst>
              <a:path w="613076" h="571833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567062" y="6171645"/>
            <a:ext cx="4187794" cy="56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3"/>
              </a:lnSpc>
            </a:pPr>
            <a:r>
              <a:rPr lang="en-US" sz="3259">
                <a:solidFill>
                  <a:srgbClr val="000000"/>
                </a:solidFill>
                <a:ea typeface="Anonymous Pro Bold"/>
              </a:rPr>
              <a:t>物聯網三層架構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880" y="5945354"/>
            <a:ext cx="2553980" cy="3312946"/>
          </a:xfrm>
          <a:custGeom>
            <a:avLst/>
            <a:gdLst/>
            <a:ahLst/>
            <a:cxnLst/>
            <a:rect l="l" t="t" r="r" b="b"/>
            <a:pathLst>
              <a:path w="2553980" h="3312946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4287" y="8832338"/>
            <a:ext cx="8821166" cy="2277465"/>
          </a:xfrm>
          <a:custGeom>
            <a:avLst/>
            <a:gdLst/>
            <a:ahLst/>
            <a:cxnLst/>
            <a:rect l="l" t="t" r="r" b="b"/>
            <a:pathLst>
              <a:path w="8821166" h="2277465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4011" y="0"/>
            <a:ext cx="1257453" cy="3373653"/>
          </a:xfrm>
          <a:custGeom>
            <a:avLst/>
            <a:gdLst/>
            <a:ahLst/>
            <a:cxnLst/>
            <a:rect l="l" t="t" r="r" b="b"/>
            <a:pathLst>
              <a:path w="1257453" h="33736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4864" y="-108447"/>
            <a:ext cx="669147" cy="1795274"/>
          </a:xfrm>
          <a:custGeom>
            <a:avLst/>
            <a:gdLst/>
            <a:ahLst/>
            <a:cxnLst/>
            <a:rect l="l" t="t" r="r" b="b"/>
            <a:pathLst>
              <a:path w="669147" h="1795274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4976" y="5945354"/>
            <a:ext cx="2553980" cy="3312946"/>
          </a:xfrm>
          <a:custGeom>
            <a:avLst/>
            <a:gdLst/>
            <a:ahLst/>
            <a:cxnLst/>
            <a:rect l="l" t="t" r="r" b="b"/>
            <a:pathLst>
              <a:path w="2553980" h="3312946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34393" y="8832338"/>
            <a:ext cx="8821166" cy="2277465"/>
          </a:xfrm>
          <a:custGeom>
            <a:avLst/>
            <a:gdLst/>
            <a:ahLst/>
            <a:cxnLst/>
            <a:rect l="l" t="t" r="r" b="b"/>
            <a:pathLst>
              <a:path w="8821166" h="2277465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72289" y="3802534"/>
            <a:ext cx="13143421" cy="154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2">
                <a:solidFill>
                  <a:srgbClr val="205732"/>
                </a:solidFill>
                <a:ea typeface="HK Modular Bold"/>
              </a:rPr>
              <a:t>遊戲介紹</a:t>
            </a:r>
          </a:p>
        </p:txBody>
      </p:sp>
      <p:sp>
        <p:nvSpPr>
          <p:cNvPr id="9" name="Freeform 9"/>
          <p:cNvSpPr/>
          <p:nvPr/>
        </p:nvSpPr>
        <p:spPr>
          <a:xfrm>
            <a:off x="1209727" y="-843413"/>
            <a:ext cx="1257453" cy="3373653"/>
          </a:xfrm>
          <a:custGeom>
            <a:avLst/>
            <a:gdLst/>
            <a:ahLst/>
            <a:cxnLst/>
            <a:rect l="l" t="t" r="r" b="b"/>
            <a:pathLst>
              <a:path w="1257453" h="33736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0580" y="-951860"/>
            <a:ext cx="669147" cy="1795274"/>
          </a:xfrm>
          <a:custGeom>
            <a:avLst/>
            <a:gdLst/>
            <a:ahLst/>
            <a:cxnLst/>
            <a:rect l="l" t="t" r="r" b="b"/>
            <a:pathLst>
              <a:path w="669147" h="1795274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4120" y="3404686"/>
            <a:ext cx="5707760" cy="6153919"/>
          </a:xfrm>
          <a:custGeom>
            <a:avLst/>
            <a:gdLst/>
            <a:ahLst/>
            <a:cxnLst/>
            <a:rect l="l" t="t" r="r" b="b"/>
            <a:pathLst>
              <a:path w="5707760" h="6153919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67600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450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82800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86055" y="6396460"/>
            <a:ext cx="1724806" cy="3162144"/>
          </a:xfrm>
          <a:custGeom>
            <a:avLst/>
            <a:gdLst/>
            <a:ahLst/>
            <a:cxnLst/>
            <a:rect l="l" t="t" r="r" b="b"/>
            <a:pathLst>
              <a:path w="1724806" h="3162144">
                <a:moveTo>
                  <a:pt x="0" y="0"/>
                </a:moveTo>
                <a:lnTo>
                  <a:pt x="1724807" y="0"/>
                </a:lnTo>
                <a:lnTo>
                  <a:pt x="1724807" y="3162145"/>
                </a:lnTo>
                <a:lnTo>
                  <a:pt x="0" y="3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13158" y="7786228"/>
            <a:ext cx="1624142" cy="1772377"/>
          </a:xfrm>
          <a:custGeom>
            <a:avLst/>
            <a:gdLst/>
            <a:ahLst/>
            <a:cxnLst/>
            <a:rect l="l" t="t" r="r" b="b"/>
            <a:pathLst>
              <a:path w="1624142" h="1772377">
                <a:moveTo>
                  <a:pt x="0" y="0"/>
                </a:moveTo>
                <a:lnTo>
                  <a:pt x="1624142" y="0"/>
                </a:lnTo>
                <a:lnTo>
                  <a:pt x="1624142" y="1772377"/>
                </a:lnTo>
                <a:lnTo>
                  <a:pt x="0" y="1772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6184512" y="-1251404"/>
            <a:ext cx="4534593" cy="10931506"/>
            <a:chOff x="0" y="0"/>
            <a:chExt cx="5584973" cy="134636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4972" cy="13463650"/>
            </a:xfrm>
            <a:custGeom>
              <a:avLst/>
              <a:gdLst/>
              <a:ahLst/>
              <a:cxnLst/>
              <a:rect l="l" t="t" r="r" b="b"/>
              <a:pathLst>
                <a:path w="5584972" h="13463650">
                  <a:moveTo>
                    <a:pt x="4878853" y="10975627"/>
                  </a:moveTo>
                  <a:lnTo>
                    <a:pt x="4878853" y="0"/>
                  </a:lnTo>
                  <a:lnTo>
                    <a:pt x="0" y="0"/>
                  </a:lnTo>
                  <a:lnTo>
                    <a:pt x="0" y="13463650"/>
                  </a:lnTo>
                  <a:lnTo>
                    <a:pt x="4878853" y="13463650"/>
                  </a:lnTo>
                  <a:lnTo>
                    <a:pt x="4878853" y="11568809"/>
                  </a:lnTo>
                  <a:lnTo>
                    <a:pt x="5584972" y="11277979"/>
                  </a:lnTo>
                  <a:lnTo>
                    <a:pt x="4878853" y="10975627"/>
                  </a:ln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3069934" y="1667675"/>
            <a:ext cx="1122590" cy="1016455"/>
          </a:xfrm>
          <a:custGeom>
            <a:avLst/>
            <a:gdLst/>
            <a:ahLst/>
            <a:cxnLst/>
            <a:rect l="l" t="t" r="r" b="b"/>
            <a:pathLst>
              <a:path w="1122590" h="1016455">
                <a:moveTo>
                  <a:pt x="0" y="0"/>
                </a:moveTo>
                <a:lnTo>
                  <a:pt x="1122590" y="0"/>
                </a:lnTo>
                <a:lnTo>
                  <a:pt x="1122590" y="1016454"/>
                </a:lnTo>
                <a:lnTo>
                  <a:pt x="0" y="1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28071" y="355567"/>
            <a:ext cx="4936169" cy="1202630"/>
          </a:xfrm>
          <a:custGeom>
            <a:avLst/>
            <a:gdLst/>
            <a:ahLst/>
            <a:cxnLst/>
            <a:rect l="l" t="t" r="r" b="b"/>
            <a:pathLst>
              <a:path w="4936169" h="1202630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65571" y="1028700"/>
            <a:ext cx="5245314" cy="1277949"/>
          </a:xfrm>
          <a:custGeom>
            <a:avLst/>
            <a:gdLst/>
            <a:ahLst/>
            <a:cxnLst/>
            <a:rect l="l" t="t" r="r" b="b"/>
            <a:pathLst>
              <a:path w="5245314" h="1277949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07534" y="231278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36215" y="8244140"/>
            <a:ext cx="716405" cy="716405"/>
          </a:xfrm>
          <a:custGeom>
            <a:avLst/>
            <a:gdLst/>
            <a:ahLst/>
            <a:cxnLst/>
            <a:rect l="l" t="t" r="r" b="b"/>
            <a:pathLst>
              <a:path w="716405" h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65921" y="8244140"/>
            <a:ext cx="716405" cy="716405"/>
          </a:xfrm>
          <a:custGeom>
            <a:avLst/>
            <a:gdLst/>
            <a:ahLst/>
            <a:cxnLst/>
            <a:rect l="l" t="t" r="r" b="b"/>
            <a:pathLst>
              <a:path w="716405" h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24897" y="2047039"/>
            <a:ext cx="868805" cy="868805"/>
          </a:xfrm>
          <a:custGeom>
            <a:avLst/>
            <a:gdLst/>
            <a:ahLst/>
            <a:cxnLst/>
            <a:rect l="l" t="t" r="r" b="b"/>
            <a:pathLst>
              <a:path w="868805" h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986055" y="3219437"/>
            <a:ext cx="10931506" cy="205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000000"/>
                </a:solidFill>
                <a:latin typeface="Anonymous Pro"/>
                <a:ea typeface="Anonymous Pro"/>
              </a:rPr>
              <a:t>進入遊戲後，選擇想要進行的難易度(Easy &amp;Middle&amp; Hard)，並使用我們所製作的槌子，配合遊戲畫面進行遊玩。擊中一隻地鼠即可獲得一分，倒數60秒結束後即結束遊戲，並可將此局分數進行存檔，以此觀察使用者在同等情況下的進步幅度。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64104" y="2382662"/>
            <a:ext cx="10267125" cy="82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sz="4810">
                <a:solidFill>
                  <a:srgbClr val="2E1B5B"/>
                </a:solidFill>
                <a:latin typeface="HK Modular Bold"/>
              </a:rPr>
              <a:t>HOW TO PLAY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3085" y="3261419"/>
            <a:ext cx="5707760" cy="6153919"/>
          </a:xfrm>
          <a:custGeom>
            <a:avLst/>
            <a:gdLst/>
            <a:ahLst/>
            <a:cxnLst/>
            <a:rect l="l" t="t" r="r" b="b"/>
            <a:pathLst>
              <a:path w="5707760" h="6153919">
                <a:moveTo>
                  <a:pt x="0" y="0"/>
                </a:moveTo>
                <a:lnTo>
                  <a:pt x="5707760" y="0"/>
                </a:lnTo>
                <a:lnTo>
                  <a:pt x="5707760" y="6153920"/>
                </a:lnTo>
                <a:lnTo>
                  <a:pt x="0" y="615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0280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239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800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51881" y="1104019"/>
            <a:ext cx="4936169" cy="1202630"/>
          </a:xfrm>
          <a:custGeom>
            <a:avLst/>
            <a:gdLst/>
            <a:ahLst/>
            <a:cxnLst/>
            <a:rect l="l" t="t" r="r" b="b"/>
            <a:pathLst>
              <a:path w="4936169" h="1202630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65571" y="1028700"/>
            <a:ext cx="5245314" cy="1277949"/>
          </a:xfrm>
          <a:custGeom>
            <a:avLst/>
            <a:gdLst/>
            <a:ahLst/>
            <a:cxnLst/>
            <a:rect l="l" t="t" r="r" b="b"/>
            <a:pathLst>
              <a:path w="5245314" h="1277949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07534" y="231278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69696" y="2348621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51766" y="2261112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Easy(簡單模式)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29031" y="814007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</a:rPr>
              <a:t>難易度&amp;功能介紹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61179" y="2280162"/>
            <a:ext cx="332406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Anonymous Pro Bold"/>
                <a:ea typeface="Anonymous Pro Bold"/>
              </a:rPr>
              <a:t>每30幀顯示一隻地鼠，且只有3個地洞</a:t>
            </a:r>
          </a:p>
        </p:txBody>
      </p:sp>
      <p:sp>
        <p:nvSpPr>
          <p:cNvPr id="13" name="Freeform 13"/>
          <p:cNvSpPr/>
          <p:nvPr/>
        </p:nvSpPr>
        <p:spPr>
          <a:xfrm>
            <a:off x="9569696" y="4391108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051766" y="4303599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Hard(困難模式)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61179" y="4018457"/>
            <a:ext cx="5435002" cy="218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Anonymous Pro Bold"/>
                <a:ea typeface="Anonymous Pro Bold"/>
              </a:rPr>
              <a:t>倒數60秒到40秒:每30幀顯示一隻地鼠</a:t>
            </a:r>
          </a:p>
          <a:p>
            <a:pPr algn="ctr"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Anonymous Pro Bold"/>
                <a:ea typeface="Anonymous Pro Bold"/>
              </a:rPr>
              <a:t>倒數40秒到20秒:每20幀顯示一隻地鼠</a:t>
            </a:r>
          </a:p>
          <a:p>
            <a:pPr algn="ctr"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Anonymous Pro Bold"/>
                <a:ea typeface="Anonymous Pro Bold"/>
              </a:rPr>
              <a:t>倒數20秒到0秒:每18幀顯示一隻地鼠</a:t>
            </a:r>
          </a:p>
          <a:p>
            <a:pPr algn="ctr">
              <a:lnSpc>
                <a:spcPts val="3455"/>
              </a:lnSpc>
            </a:pPr>
            <a:r>
              <a:rPr lang="en-US" sz="2468">
                <a:solidFill>
                  <a:srgbClr val="000000"/>
                </a:solidFill>
                <a:latin typeface="Anonymous Pro Bold"/>
                <a:ea typeface="Anonymous Pro Bold"/>
              </a:rPr>
              <a:t>(皆為6個地洞)</a:t>
            </a:r>
          </a:p>
          <a:p>
            <a:pPr algn="ctr">
              <a:lnSpc>
                <a:spcPts val="3455"/>
              </a:lnSpc>
            </a:pPr>
            <a:endParaRPr lang="en-US" sz="2468">
              <a:solidFill>
                <a:srgbClr val="000000"/>
              </a:solidFill>
              <a:latin typeface="Anonymous Pro Bold"/>
              <a:ea typeface="Anonymous Pro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569696" y="5939831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051766" y="5906845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pause按鈕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2724" y="5906845"/>
            <a:ext cx="6638315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遊戲暫停(再點擊一次即可繼續遊戲)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69696" y="7003053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051766" y="6970067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again按鈕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27814" y="7013281"/>
            <a:ext cx="2650865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ea typeface="Anonymous Pro Bold"/>
              </a:rPr>
              <a:t>重新開始遊戲</a:t>
            </a:r>
          </a:p>
        </p:txBody>
      </p:sp>
      <p:sp>
        <p:nvSpPr>
          <p:cNvPr id="22" name="Freeform 22"/>
          <p:cNvSpPr/>
          <p:nvPr/>
        </p:nvSpPr>
        <p:spPr>
          <a:xfrm>
            <a:off x="9569696" y="7809100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3"/>
                </a:lnTo>
                <a:lnTo>
                  <a:pt x="0" y="567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051766" y="7776114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ea typeface="Anonymous Pro Bold"/>
              </a:rPr>
              <a:t>回首頁按鈕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82038" y="7819328"/>
            <a:ext cx="4184500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ea typeface="Anonymous Pro Bold"/>
              </a:rPr>
              <a:t>點擊後回到遊戲首頁</a:t>
            </a:r>
          </a:p>
        </p:txBody>
      </p:sp>
      <p:sp>
        <p:nvSpPr>
          <p:cNvPr id="25" name="Freeform 25"/>
          <p:cNvSpPr/>
          <p:nvPr/>
        </p:nvSpPr>
        <p:spPr>
          <a:xfrm>
            <a:off x="9569696" y="8615148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051766" y="8582162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save按鈕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73898" y="8624673"/>
            <a:ext cx="4750765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存檔此局獲得分數(csv)</a:t>
            </a:r>
          </a:p>
        </p:txBody>
      </p:sp>
      <p:sp>
        <p:nvSpPr>
          <p:cNvPr id="28" name="Freeform 28"/>
          <p:cNvSpPr/>
          <p:nvPr/>
        </p:nvSpPr>
        <p:spPr>
          <a:xfrm>
            <a:off x="9545190" y="3261116"/>
            <a:ext cx="902767" cy="567922"/>
          </a:xfrm>
          <a:custGeom>
            <a:avLst/>
            <a:gdLst/>
            <a:ahLst/>
            <a:cxnLst/>
            <a:rect l="l" t="t" r="r" b="b"/>
            <a:pathLst>
              <a:path w="902767" h="567922">
                <a:moveTo>
                  <a:pt x="0" y="0"/>
                </a:moveTo>
                <a:lnTo>
                  <a:pt x="902767" y="0"/>
                </a:lnTo>
                <a:lnTo>
                  <a:pt x="902767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027260" y="3173607"/>
            <a:ext cx="5106091" cy="5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</a:rPr>
              <a:t>Middle(中等模式)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73898" y="3286937"/>
            <a:ext cx="623893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Anonymous Pro Bold"/>
                <a:ea typeface="Anonymous Pro Bold"/>
              </a:rPr>
              <a:t>每23幀顯示一隻地鼠，且有6個地洞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71885" y="6391386"/>
            <a:ext cx="13396040" cy="3263762"/>
          </a:xfrm>
          <a:custGeom>
            <a:avLst/>
            <a:gdLst/>
            <a:ahLst/>
            <a:cxnLst/>
            <a:rect l="l" t="t" r="r" b="b"/>
            <a:pathLst>
              <a:path w="13396040" h="3263762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47134" y="1652308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7050" y="593363"/>
            <a:ext cx="4166503" cy="1015112"/>
          </a:xfrm>
          <a:custGeom>
            <a:avLst/>
            <a:gdLst/>
            <a:ahLst/>
            <a:cxnLst/>
            <a:rect l="l" t="t" r="r" b="b"/>
            <a:pathLst>
              <a:path w="4166503" h="1015112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42866" y="5601590"/>
            <a:ext cx="12232868" cy="5538153"/>
          </a:xfrm>
          <a:custGeom>
            <a:avLst/>
            <a:gdLst/>
            <a:ahLst/>
            <a:cxnLst/>
            <a:rect l="l" t="t" r="r" b="b"/>
            <a:pathLst>
              <a:path w="12232868" h="5538153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629761">
            <a:off x="9374172" y="6290244"/>
            <a:ext cx="984652" cy="1246254"/>
            <a:chOff x="0" y="0"/>
            <a:chExt cx="1457960" cy="1845310"/>
          </a:xfrm>
        </p:grpSpPr>
        <p:sp>
          <p:nvSpPr>
            <p:cNvPr id="7" name="Freeform 7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245740" y="3472338"/>
            <a:ext cx="13796520" cy="17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ea typeface="HK Modular"/>
              </a:rPr>
              <a:t>遊戲畫面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25984" y="2637028"/>
            <a:ext cx="111218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遊戲首頁</a:t>
            </a:r>
          </a:p>
        </p:txBody>
      </p:sp>
      <p:sp>
        <p:nvSpPr>
          <p:cNvPr id="8" name="Freeform 8"/>
          <p:cNvSpPr/>
          <p:nvPr/>
        </p:nvSpPr>
        <p:spPr>
          <a:xfrm>
            <a:off x="1685260" y="4689452"/>
            <a:ext cx="1740724" cy="4022681"/>
          </a:xfrm>
          <a:custGeom>
            <a:avLst/>
            <a:gdLst/>
            <a:ahLst/>
            <a:cxnLst/>
            <a:rect l="l" t="t" r="r" b="b"/>
            <a:pathLst>
              <a:path w="1740724" h="4022681">
                <a:moveTo>
                  <a:pt x="0" y="0"/>
                </a:moveTo>
                <a:lnTo>
                  <a:pt x="1740724" y="0"/>
                </a:lnTo>
                <a:lnTo>
                  <a:pt x="1740724" y="4022681"/>
                </a:lnTo>
                <a:lnTo>
                  <a:pt x="0" y="402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03440" y="2770378"/>
            <a:ext cx="7366889" cy="5861915"/>
          </a:xfrm>
          <a:custGeom>
            <a:avLst/>
            <a:gdLst/>
            <a:ahLst/>
            <a:cxnLst/>
            <a:rect l="l" t="t" r="r" b="b"/>
            <a:pathLst>
              <a:path w="7366889" h="5861915">
                <a:moveTo>
                  <a:pt x="0" y="0"/>
                </a:moveTo>
                <a:lnTo>
                  <a:pt x="7366889" y="0"/>
                </a:lnTo>
                <a:lnTo>
                  <a:pt x="7366889" y="5861915"/>
                </a:lnTo>
                <a:lnTo>
                  <a:pt x="0" y="5861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49252" y="1561345"/>
            <a:ext cx="10989495" cy="105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Anonymous Pro"/>
                <a:ea typeface="Anonymous Pro"/>
              </a:rPr>
              <a:t>遊戲開始後，首先進入我們的遊戲畫面，點及「press to start~」即可進入難易度選擇介面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5996" y="869008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7401" y="741183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8123" y="7389792"/>
            <a:ext cx="2804555" cy="1300294"/>
          </a:xfrm>
          <a:custGeom>
            <a:avLst/>
            <a:gdLst/>
            <a:ahLst/>
            <a:cxnLst/>
            <a:rect l="l" t="t" r="r" b="b"/>
            <a:pathLst>
              <a:path w="2804555" h="1300294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25984" y="2637028"/>
            <a:ext cx="111218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難易度選擇</a:t>
            </a:r>
          </a:p>
        </p:txBody>
      </p:sp>
      <p:sp>
        <p:nvSpPr>
          <p:cNvPr id="8" name="Freeform 8"/>
          <p:cNvSpPr/>
          <p:nvPr/>
        </p:nvSpPr>
        <p:spPr>
          <a:xfrm>
            <a:off x="1685260" y="4689452"/>
            <a:ext cx="1740724" cy="4022681"/>
          </a:xfrm>
          <a:custGeom>
            <a:avLst/>
            <a:gdLst/>
            <a:ahLst/>
            <a:cxnLst/>
            <a:rect l="l" t="t" r="r" b="b"/>
            <a:pathLst>
              <a:path w="1740724" h="4022681">
                <a:moveTo>
                  <a:pt x="0" y="0"/>
                </a:moveTo>
                <a:lnTo>
                  <a:pt x="1740724" y="0"/>
                </a:lnTo>
                <a:lnTo>
                  <a:pt x="1740724" y="4022681"/>
                </a:lnTo>
                <a:lnTo>
                  <a:pt x="0" y="402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70689" y="2650956"/>
            <a:ext cx="7632392" cy="6039130"/>
          </a:xfrm>
          <a:custGeom>
            <a:avLst/>
            <a:gdLst/>
            <a:ahLst/>
            <a:cxnLst/>
            <a:rect l="l" t="t" r="r" b="b"/>
            <a:pathLst>
              <a:path w="7632392" h="6039130">
                <a:moveTo>
                  <a:pt x="0" y="0"/>
                </a:moveTo>
                <a:lnTo>
                  <a:pt x="7632392" y="0"/>
                </a:lnTo>
                <a:lnTo>
                  <a:pt x="7632392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49252" y="1561345"/>
            <a:ext cx="10989495" cy="105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Anonymous Pro"/>
                <a:ea typeface="Anonymous Pro"/>
              </a:rPr>
              <a:t>點擊按鈕之後，進入難易度選擇介面，可以選擇Easy(簡單)或Middle(中等)或 Hard(困難)模式來進行遊玩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80821" y="243834"/>
            <a:ext cx="138128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ea typeface="HK Modular"/>
              </a:rPr>
              <a:t>遊戲畫面</a:t>
            </a:r>
          </a:p>
        </p:txBody>
      </p:sp>
      <p:sp>
        <p:nvSpPr>
          <p:cNvPr id="3" name="Freeform 3"/>
          <p:cNvSpPr/>
          <p:nvPr/>
        </p:nvSpPr>
        <p:spPr>
          <a:xfrm>
            <a:off x="15901473" y="2500713"/>
            <a:ext cx="4773054" cy="1162890"/>
          </a:xfrm>
          <a:custGeom>
            <a:avLst/>
            <a:gdLst/>
            <a:ahLst/>
            <a:cxnLst/>
            <a:rect l="l" t="t" r="r" b="b"/>
            <a:pathLst>
              <a:path w="4773054" h="1162890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953962" y="454551"/>
            <a:ext cx="4509584" cy="2041612"/>
          </a:xfrm>
          <a:custGeom>
            <a:avLst/>
            <a:gdLst/>
            <a:ahLst/>
            <a:cxnLst/>
            <a:rect l="l" t="t" r="r" b="b"/>
            <a:pathLst>
              <a:path w="4509584" h="2041612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35255" y="454551"/>
            <a:ext cx="2911262" cy="709289"/>
          </a:xfrm>
          <a:custGeom>
            <a:avLst/>
            <a:gdLst/>
            <a:ahLst/>
            <a:cxnLst/>
            <a:rect l="l" t="t" r="r" b="b"/>
            <a:pathLst>
              <a:path w="2911262" h="709289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64431" y="6137952"/>
            <a:ext cx="5245582" cy="4149048"/>
          </a:xfrm>
          <a:custGeom>
            <a:avLst/>
            <a:gdLst/>
            <a:ahLst/>
            <a:cxnLst/>
            <a:rect l="l" t="t" r="r" b="b"/>
            <a:pathLst>
              <a:path w="5245582" h="4149048">
                <a:moveTo>
                  <a:pt x="0" y="0"/>
                </a:moveTo>
                <a:lnTo>
                  <a:pt x="5245583" y="0"/>
                </a:lnTo>
                <a:lnTo>
                  <a:pt x="5245583" y="4149048"/>
                </a:lnTo>
                <a:lnTo>
                  <a:pt x="0" y="4149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07200" y="6148214"/>
            <a:ext cx="5180800" cy="4138786"/>
          </a:xfrm>
          <a:custGeom>
            <a:avLst/>
            <a:gdLst/>
            <a:ahLst/>
            <a:cxnLst/>
            <a:rect l="l" t="t" r="r" b="b"/>
            <a:pathLst>
              <a:path w="5180800" h="4138786">
                <a:moveTo>
                  <a:pt x="0" y="0"/>
                </a:moveTo>
                <a:lnTo>
                  <a:pt x="5180800" y="0"/>
                </a:lnTo>
                <a:lnTo>
                  <a:pt x="5180800" y="4138786"/>
                </a:lnTo>
                <a:lnTo>
                  <a:pt x="0" y="4138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6137952"/>
            <a:ext cx="5179714" cy="4093332"/>
          </a:xfrm>
          <a:custGeom>
            <a:avLst/>
            <a:gdLst/>
            <a:ahLst/>
            <a:cxnLst/>
            <a:rect l="l" t="t" r="r" b="b"/>
            <a:pathLst>
              <a:path w="5179714" h="4093332">
                <a:moveTo>
                  <a:pt x="0" y="0"/>
                </a:moveTo>
                <a:lnTo>
                  <a:pt x="5179714" y="0"/>
                </a:lnTo>
                <a:lnTo>
                  <a:pt x="5179714" y="4093332"/>
                </a:lnTo>
                <a:lnTo>
                  <a:pt x="0" y="4093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9252" y="1561345"/>
            <a:ext cx="10989495" cy="319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025">
                <a:solidFill>
                  <a:srgbClr val="000000"/>
                </a:solidFill>
                <a:latin typeface="Anonymous Pro"/>
                <a:ea typeface="Anonymous Pro"/>
              </a:rPr>
              <a:t>進入Easy(左)&amp;Middle(中)&amp;Hard(右)模式後，左下角按鈕為暫停及重新開始按鈕，右下角為回首頁按鈕，點擊後可以直接回到首頁，左上角和右上角分別是分數和倒數計時，以讓你知道你的分數和所剩餘的時間。而在時間到之後，會生成一個save按鈕，好讓你可以以csv檔的形式儲存你所得到的分數。</a:t>
            </a:r>
          </a:p>
          <a:p>
            <a:pPr algn="ctr">
              <a:lnSpc>
                <a:spcPts val="4235"/>
              </a:lnSpc>
            </a:pPr>
            <a:endParaRPr lang="en-US" sz="3025">
              <a:solidFill>
                <a:srgbClr val="000000"/>
              </a:solidFill>
              <a:latin typeface="Anonymous Pro"/>
              <a:ea typeface="Anonymou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295</Words>
  <Application>Microsoft Office PowerPoint</Application>
  <PresentationFormat>自訂</PresentationFormat>
  <Paragraphs>70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HK Modular</vt:lpstr>
      <vt:lpstr>Calibri</vt:lpstr>
      <vt:lpstr>Arial</vt:lpstr>
      <vt:lpstr>Anonymous Pro</vt:lpstr>
      <vt:lpstr>Anonymous Pro Bold</vt:lpstr>
      <vt:lpstr>HK Modular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第二組</dc:title>
  <cp:lastModifiedBy>哲瑋 劉</cp:lastModifiedBy>
  <cp:revision>2</cp:revision>
  <dcterms:created xsi:type="dcterms:W3CDTF">2006-08-16T00:00:00Z</dcterms:created>
  <dcterms:modified xsi:type="dcterms:W3CDTF">2023-11-10T13:32:44Z</dcterms:modified>
  <dc:identifier>DAFypnUj75c</dc:identifier>
</cp:coreProperties>
</file>